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media/image9.jpg" ContentType="image/jpeg"/>
  <Override PartName="/ppt/media/image10.jpg" ContentType="image/jpeg"/>
  <Override PartName="/ppt/notesSlides/notesSlide2.xml" ContentType="application/vnd.openxmlformats-officedocument.presentationml.notesSlide+xml"/>
  <Override PartName="/ppt/media/image18.jpg" ContentType="image/jpeg"/>
  <Override PartName="/ppt/media/image20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9.jpg" ContentType="image/jpeg"/>
  <Override PartName="/ppt/notesSlides/notesSlide5.xml" ContentType="application/vnd.openxmlformats-officedocument.presentationml.notesSlide+xml"/>
  <Override PartName="/ppt/media/image30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050" r:id="rId5"/>
    <p:sldId id="1961" r:id="rId6"/>
    <p:sldId id="2064" r:id="rId7"/>
    <p:sldId id="2069" r:id="rId8"/>
    <p:sldId id="2070" r:id="rId9"/>
    <p:sldId id="2071" r:id="rId10"/>
    <p:sldId id="2072" r:id="rId11"/>
    <p:sldId id="2073" r:id="rId12"/>
    <p:sldId id="2068" r:id="rId13"/>
    <p:sldId id="1971" r:id="rId14"/>
    <p:sldId id="2074" r:id="rId15"/>
    <p:sldId id="257" r:id="rId16"/>
    <p:sldId id="1938" r:id="rId17"/>
  </p:sldIdLst>
  <p:sldSz cx="12192000" cy="6858000"/>
  <p:notesSz cx="12192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FBF"/>
    <a:srgbClr val="6A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8"/>
    <p:restoredTop sz="92409"/>
  </p:normalViewPr>
  <p:slideViewPr>
    <p:cSldViewPr>
      <p:cViewPr varScale="1">
        <p:scale>
          <a:sx n="117" d="100"/>
          <a:sy n="117" d="100"/>
        </p:scale>
        <p:origin x="348" y="3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 Lundström" userId="a3ccf57c-e6af-448a-9afc-fb6a397a6c6a" providerId="ADAL" clId="{A0203B95-FA85-4E0D-B426-C71039C0E015}"/>
    <pc:docChg chg="modSld">
      <pc:chgData name="Carina Lundström" userId="a3ccf57c-e6af-448a-9afc-fb6a397a6c6a" providerId="ADAL" clId="{A0203B95-FA85-4E0D-B426-C71039C0E015}" dt="2019-08-21T07:59:50.195" v="1" actId="1076"/>
      <pc:docMkLst>
        <pc:docMk/>
      </pc:docMkLst>
      <pc:sldChg chg="modSp">
        <pc:chgData name="Carina Lundström" userId="a3ccf57c-e6af-448a-9afc-fb6a397a6c6a" providerId="ADAL" clId="{A0203B95-FA85-4E0D-B426-C71039C0E015}" dt="2019-08-21T07:59:50.195" v="1" actId="1076"/>
        <pc:sldMkLst>
          <pc:docMk/>
          <pc:sldMk cId="1434342727" sldId="2074"/>
        </pc:sldMkLst>
        <pc:picChg chg="mod">
          <ac:chgData name="Carina Lundström" userId="a3ccf57c-e6af-448a-9afc-fb6a397a6c6a" providerId="ADAL" clId="{A0203B95-FA85-4E0D-B426-C71039C0E015}" dt="2019-08-21T07:59:50.195" v="1" actId="1076"/>
          <ac:picMkLst>
            <pc:docMk/>
            <pc:sldMk cId="1434342727" sldId="2074"/>
            <ac:picMk id="5" creationId="{899B94E6-F9AB-7346-8C98-5D46987674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898E-195C-5E40-A3BE-48A4E75E0AF2}" type="datetimeFigureOut">
              <a:rPr lang="sv-SE" smtClean="0"/>
              <a:t>2019-08-21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DF76-DA01-F946-8F06-CEB056A19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44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DDF76-DA01-F946-8F06-CEB056A1987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02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EDA0B-F06C-454C-8155-CE09C3567CA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42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EDA0B-F06C-454C-8155-CE09C3567CA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45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EDA0B-F06C-454C-8155-CE09C3567CA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44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EDA0B-F06C-454C-8155-CE09C3567CA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54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EDA0B-F06C-454C-8155-CE09C3567CA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62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EDA0B-F06C-454C-8155-CE09C3567CA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8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EDA0B-F06C-454C-8155-CE09C3567CA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95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5B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86285" cy="6854825"/>
          </a:xfrm>
          <a:custGeom>
            <a:avLst/>
            <a:gdLst/>
            <a:ahLst/>
            <a:cxnLst/>
            <a:rect l="l" t="t" r="r" b="b"/>
            <a:pathLst>
              <a:path w="12186285" h="6854825">
                <a:moveTo>
                  <a:pt x="12185782" y="0"/>
                </a:moveTo>
                <a:lnTo>
                  <a:pt x="12185782" y="6854411"/>
                </a:lnTo>
                <a:lnTo>
                  <a:pt x="0" y="6854411"/>
                </a:lnTo>
                <a:lnTo>
                  <a:pt x="0" y="0"/>
                </a:lnTo>
              </a:path>
            </a:pathLst>
          </a:custGeom>
          <a:ln w="25387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61084" y="1215644"/>
            <a:ext cx="4069831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9994" y="1099819"/>
            <a:ext cx="2732404" cy="3457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2127" y="265175"/>
            <a:ext cx="941832" cy="71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969287-466D-094E-B326-E5B76B7B9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2337"/>
            <a:ext cx="3407929" cy="6531863"/>
          </a:xfrm>
          <a:prstGeom prst="rect">
            <a:avLst/>
          </a:prstGeom>
        </p:spPr>
      </p:pic>
      <p:sp>
        <p:nvSpPr>
          <p:cNvPr id="16" name="bk object 16"/>
          <p:cNvSpPr/>
          <p:nvPr/>
        </p:nvSpPr>
        <p:spPr>
          <a:xfrm>
            <a:off x="0" y="0"/>
            <a:ext cx="5293652" cy="614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33619" y="0"/>
            <a:ext cx="7158380" cy="614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>
            <a:extLst>
              <a:ext uri="{FF2B5EF4-FFF2-40B4-BE49-F238E27FC236}">
                <a16:creationId xmlns:a16="http://schemas.microsoft.com/office/drawing/2014/main" id="{40055A47-17D0-3348-910D-09ADBC72FB3B}"/>
              </a:ext>
            </a:extLst>
          </p:cNvPr>
          <p:cNvSpPr/>
          <p:nvPr userDrawn="1"/>
        </p:nvSpPr>
        <p:spPr>
          <a:xfrm>
            <a:off x="0" y="0"/>
            <a:ext cx="5293652" cy="61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bk object 17">
            <a:extLst>
              <a:ext uri="{FF2B5EF4-FFF2-40B4-BE49-F238E27FC236}">
                <a16:creationId xmlns:a16="http://schemas.microsoft.com/office/drawing/2014/main" id="{79634367-6967-714C-8EF7-7C3720637A4F}"/>
              </a:ext>
            </a:extLst>
          </p:cNvPr>
          <p:cNvSpPr/>
          <p:nvPr userDrawn="1"/>
        </p:nvSpPr>
        <p:spPr>
          <a:xfrm>
            <a:off x="5033619" y="0"/>
            <a:ext cx="7158380" cy="614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7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881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142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0931" y="249428"/>
            <a:ext cx="7530137" cy="760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186" y="1409602"/>
            <a:ext cx="11527626" cy="4204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pme.io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3B1C4F-C34D-5344-B4BE-2F2CADBA0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7637" r="4805" b="11242"/>
          <a:stretch/>
        </p:blipFill>
        <p:spPr>
          <a:xfrm>
            <a:off x="-22412" y="-152400"/>
            <a:ext cx="12214412" cy="7010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6CA6F-6B01-824E-81AB-7D113645B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3581400"/>
            <a:ext cx="10363200" cy="2145954"/>
          </a:xfrm>
          <a:solidFill>
            <a:srgbClr val="8BBFBF"/>
          </a:solidFill>
        </p:spPr>
        <p:txBody>
          <a:bodyPr lIns="72000" tIns="72000" rIns="72000" bIns="72000"/>
          <a:lstStyle/>
          <a:p>
            <a:pPr algn="ctr"/>
            <a:r>
              <a:rPr lang="sv-SE" sz="7000" dirty="0"/>
              <a:t>Välkommen till LoopMe</a:t>
            </a:r>
            <a:br>
              <a:rPr lang="sv-SE" dirty="0"/>
            </a:br>
            <a:r>
              <a:rPr lang="sv-SE" sz="3000" b="0" dirty="0"/>
              <a:t> – ditt center för att leda lärprocesser </a:t>
            </a:r>
            <a:br>
              <a:rPr lang="sv-SE" sz="3000" b="0" dirty="0"/>
            </a:br>
            <a:r>
              <a:rPr lang="sv-SE" sz="3000" b="0" dirty="0"/>
              <a:t>på ett kraftfullt, tidseffektivt och systematiskt sätt</a:t>
            </a:r>
          </a:p>
        </p:txBody>
      </p:sp>
    </p:spTree>
    <p:extLst>
      <p:ext uri="{BB962C8B-B14F-4D97-AF65-F5344CB8AC3E}">
        <p14:creationId xmlns:p14="http://schemas.microsoft.com/office/powerpoint/2010/main" val="310136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7DD33-B8D9-5943-83CB-6038FBC4D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91B182-D02B-504D-8627-DF476B39036B}"/>
              </a:ext>
            </a:extLst>
          </p:cNvPr>
          <p:cNvSpPr txBox="1"/>
          <p:nvPr/>
        </p:nvSpPr>
        <p:spPr>
          <a:xfrm>
            <a:off x="152400" y="521434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  <a:latin typeface="Raleway" panose="020B0003030101060003" pitchFamily="34" charset="0"/>
              </a:rPr>
              <a:t>I LoopMe-biblioteket hittar du innehållspaket att utgå ifrån när du skapar din grupp….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B89D-BBF4-3947-85A5-ECF1F24EEA39}"/>
              </a:ext>
            </a:extLst>
          </p:cNvPr>
          <p:cNvSpPr txBox="1"/>
          <p:nvPr/>
        </p:nvSpPr>
        <p:spPr>
          <a:xfrm>
            <a:off x="0" y="3429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  <a:latin typeface="Raleway" panose="020B0003030101060003" pitchFamily="34" charset="0"/>
              </a:rPr>
              <a:t>Här hittar du även ett specialutformat paket för Fastighetstekniker: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A163A62-5784-9840-B4ED-9833CF20976E}"/>
              </a:ext>
            </a:extLst>
          </p:cNvPr>
          <p:cNvSpPr/>
          <p:nvPr/>
        </p:nvSpPr>
        <p:spPr>
          <a:xfrm>
            <a:off x="1219628" y="48006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28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9B94E6-F9AB-7346-8C98-5D4698767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048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4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0487" y="1371600"/>
            <a:ext cx="11031026" cy="4550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1655" indent="-342900">
              <a:lnSpc>
                <a:spcPct val="113700"/>
              </a:lnSpc>
              <a:spcBef>
                <a:spcPts val="1030"/>
              </a:spcBef>
              <a:buFont typeface="Symbol"/>
              <a:buChar char="•"/>
              <a:tabLst>
                <a:tab pos="354965" algn="l"/>
                <a:tab pos="355600" algn="l"/>
              </a:tabLst>
            </a:pPr>
            <a:r>
              <a:rPr sz="1600" i="1" spc="-70" dirty="0" err="1">
                <a:latin typeface="Arial"/>
                <a:cs typeface="Arial"/>
              </a:rPr>
              <a:t>Tydlighet</a:t>
            </a:r>
            <a:r>
              <a:rPr sz="1600" i="1" spc="-7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– </a:t>
            </a:r>
            <a:r>
              <a:rPr sz="1600" spc="-45" dirty="0">
                <a:latin typeface="Arial"/>
                <a:cs typeface="Arial"/>
              </a:rPr>
              <a:t>I </a:t>
            </a:r>
            <a:r>
              <a:rPr sz="1600" spc="-70" dirty="0">
                <a:latin typeface="Arial"/>
                <a:cs typeface="Arial"/>
              </a:rPr>
              <a:t>LoopMe </a:t>
            </a:r>
            <a:r>
              <a:rPr sz="1600" spc="-155" dirty="0">
                <a:latin typeface="Arial"/>
                <a:cs typeface="Arial"/>
              </a:rPr>
              <a:t>så </a:t>
            </a:r>
            <a:r>
              <a:rPr sz="1600" spc="-35" dirty="0">
                <a:latin typeface="Arial"/>
                <a:cs typeface="Arial"/>
              </a:rPr>
              <a:t>får </a:t>
            </a:r>
            <a:r>
              <a:rPr sz="1600" spc="-60" dirty="0">
                <a:latin typeface="Arial"/>
                <a:cs typeface="Arial"/>
              </a:rPr>
              <a:t>alla </a:t>
            </a:r>
            <a:r>
              <a:rPr sz="1600" spc="-25" dirty="0">
                <a:latin typeface="Arial"/>
                <a:cs typeface="Arial"/>
              </a:rPr>
              <a:t>parter </a:t>
            </a:r>
            <a:r>
              <a:rPr sz="1600" spc="-75" dirty="0">
                <a:latin typeface="Arial"/>
                <a:cs typeface="Arial"/>
              </a:rPr>
              <a:t>en </a:t>
            </a:r>
            <a:r>
              <a:rPr sz="1600" spc="-55" dirty="0">
                <a:latin typeface="Arial"/>
                <a:cs typeface="Arial"/>
              </a:rPr>
              <a:t>översikt </a:t>
            </a:r>
            <a:r>
              <a:rPr sz="1600" spc="-120" dirty="0">
                <a:latin typeface="Arial"/>
                <a:cs typeface="Arial"/>
              </a:rPr>
              <a:t>av </a:t>
            </a:r>
            <a:r>
              <a:rPr sz="1600" spc="-90" dirty="0">
                <a:latin typeface="Arial"/>
                <a:cs typeface="Arial"/>
              </a:rPr>
              <a:t>elevens </a:t>
            </a:r>
            <a:r>
              <a:rPr sz="1600" spc="-60" dirty="0">
                <a:latin typeface="Arial"/>
                <a:cs typeface="Arial"/>
              </a:rPr>
              <a:t>alla </a:t>
            </a:r>
            <a:r>
              <a:rPr sz="1600" spc="-70" dirty="0">
                <a:latin typeface="Arial"/>
                <a:cs typeface="Arial"/>
              </a:rPr>
              <a:t>kurser </a:t>
            </a:r>
            <a:r>
              <a:rPr sz="1600" spc="-75" dirty="0">
                <a:latin typeface="Arial"/>
                <a:cs typeface="Arial"/>
              </a:rPr>
              <a:t>och </a:t>
            </a:r>
            <a:r>
              <a:rPr sz="1600" spc="-60" dirty="0">
                <a:latin typeface="Arial"/>
                <a:cs typeface="Arial"/>
              </a:rPr>
              <a:t>mål </a:t>
            </a:r>
            <a:r>
              <a:rPr sz="1600" spc="-95" dirty="0">
                <a:latin typeface="Arial"/>
                <a:cs typeface="Arial"/>
              </a:rPr>
              <a:t>som </a:t>
            </a:r>
            <a:r>
              <a:rPr sz="1600" spc="-60" dirty="0">
                <a:latin typeface="Arial"/>
                <a:cs typeface="Arial"/>
              </a:rPr>
              <a:t>förväntas </a:t>
            </a:r>
            <a:r>
              <a:rPr sz="1600" spc="-90" dirty="0">
                <a:latin typeface="Arial"/>
                <a:cs typeface="Arial"/>
              </a:rPr>
              <a:t>uppnås </a:t>
            </a:r>
            <a:r>
              <a:rPr sz="1600" spc="-50" dirty="0">
                <a:latin typeface="Arial"/>
                <a:cs typeface="Arial"/>
              </a:rPr>
              <a:t>under  </a:t>
            </a:r>
            <a:r>
              <a:rPr sz="1600" spc="-65" dirty="0">
                <a:latin typeface="Arial"/>
                <a:cs typeface="Arial"/>
              </a:rPr>
              <a:t>läsåret </a:t>
            </a:r>
            <a:r>
              <a:rPr sz="1600" spc="-75" dirty="0">
                <a:latin typeface="Arial"/>
                <a:cs typeface="Arial"/>
              </a:rPr>
              <a:t>och </a:t>
            </a:r>
            <a:r>
              <a:rPr sz="1600" spc="-85" dirty="0">
                <a:latin typeface="Arial"/>
                <a:cs typeface="Arial"/>
              </a:rPr>
              <a:t>APL-perioden </a:t>
            </a:r>
            <a:r>
              <a:rPr sz="1600" spc="-90" dirty="0">
                <a:latin typeface="Arial"/>
                <a:cs typeface="Arial"/>
              </a:rPr>
              <a:t>på </a:t>
            </a:r>
            <a:r>
              <a:rPr sz="1600" spc="-25" dirty="0">
                <a:latin typeface="Arial"/>
                <a:cs typeface="Arial"/>
              </a:rPr>
              <a:t>det </a:t>
            </a:r>
            <a:r>
              <a:rPr sz="1600" spc="-55" dirty="0">
                <a:latin typeface="Arial"/>
                <a:cs typeface="Arial"/>
              </a:rPr>
              <a:t>berörda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företaget.</a:t>
            </a:r>
            <a:endParaRPr sz="1600" dirty="0">
              <a:latin typeface="Arial"/>
              <a:cs typeface="Arial"/>
            </a:endParaRPr>
          </a:p>
          <a:p>
            <a:pPr marL="355600" marR="587375" indent="-342900">
              <a:lnSpc>
                <a:spcPct val="114999"/>
              </a:lnSpc>
              <a:spcBef>
                <a:spcPts val="1395"/>
              </a:spcBef>
              <a:buFont typeface="Symbol"/>
              <a:buChar char="•"/>
              <a:tabLst>
                <a:tab pos="355600" algn="l"/>
                <a:tab pos="356235" algn="l"/>
              </a:tabLst>
            </a:pPr>
            <a:r>
              <a:rPr sz="1600" i="1" spc="-125" dirty="0">
                <a:latin typeface="Arial"/>
                <a:cs typeface="Arial"/>
              </a:rPr>
              <a:t>Snabb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spc="-85" dirty="0">
                <a:latin typeface="Arial"/>
                <a:cs typeface="Arial"/>
              </a:rPr>
              <a:t>feedback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–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Eleven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får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tillgång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till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feedback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från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yrkeslärare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inom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24h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efter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</a:t>
            </a:r>
            <a:r>
              <a:rPr sz="1600" spc="-75" dirty="0">
                <a:latin typeface="Arial"/>
                <a:cs typeface="Arial"/>
              </a:rPr>
              <a:t> eleven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har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skrivit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en  </a:t>
            </a:r>
            <a:r>
              <a:rPr sz="1600" spc="-25" dirty="0">
                <a:latin typeface="Arial"/>
                <a:cs typeface="Arial"/>
              </a:rPr>
              <a:t>reflektion.</a:t>
            </a:r>
            <a:endParaRPr sz="1600" dirty="0">
              <a:latin typeface="Arial"/>
              <a:cs typeface="Arial"/>
            </a:endParaRPr>
          </a:p>
          <a:p>
            <a:pPr marL="355600" marR="285115" indent="-342900">
              <a:lnSpc>
                <a:spcPct val="114399"/>
              </a:lnSpc>
              <a:spcBef>
                <a:spcPts val="1400"/>
              </a:spcBef>
              <a:buFont typeface="Symbol"/>
              <a:buChar char="•"/>
              <a:tabLst>
                <a:tab pos="355600" algn="l"/>
                <a:tab pos="356235" algn="l"/>
              </a:tabLst>
            </a:pPr>
            <a:r>
              <a:rPr sz="1600" i="1" spc="-60" dirty="0">
                <a:latin typeface="Arial"/>
                <a:cs typeface="Arial"/>
              </a:rPr>
              <a:t>Dokumentation </a:t>
            </a:r>
            <a:r>
              <a:rPr sz="1600" spc="-95" dirty="0">
                <a:latin typeface="Arial"/>
                <a:cs typeface="Arial"/>
              </a:rPr>
              <a:t>– </a:t>
            </a:r>
            <a:r>
              <a:rPr sz="1600" spc="-15" dirty="0">
                <a:latin typeface="Arial"/>
                <a:cs typeface="Arial"/>
              </a:rPr>
              <a:t>Allt </a:t>
            </a:r>
            <a:r>
              <a:rPr sz="1600" spc="-95" dirty="0">
                <a:latin typeface="Arial"/>
                <a:cs typeface="Arial"/>
              </a:rPr>
              <a:t>som </a:t>
            </a:r>
            <a:r>
              <a:rPr sz="1600" spc="-75" dirty="0">
                <a:latin typeface="Arial"/>
                <a:cs typeface="Arial"/>
              </a:rPr>
              <a:t>eleven </a:t>
            </a:r>
            <a:r>
              <a:rPr sz="1600" spc="-60" dirty="0">
                <a:latin typeface="Arial"/>
                <a:cs typeface="Arial"/>
              </a:rPr>
              <a:t>gör </a:t>
            </a:r>
            <a:r>
              <a:rPr sz="1600" spc="-75" dirty="0">
                <a:latin typeface="Arial"/>
                <a:cs typeface="Arial"/>
              </a:rPr>
              <a:t>och </a:t>
            </a:r>
            <a:r>
              <a:rPr sz="1600" spc="-25" dirty="0">
                <a:latin typeface="Arial"/>
                <a:cs typeface="Arial"/>
              </a:rPr>
              <a:t>det </a:t>
            </a:r>
            <a:r>
              <a:rPr sz="1600" spc="-95" dirty="0">
                <a:latin typeface="Arial"/>
                <a:cs typeface="Arial"/>
              </a:rPr>
              <a:t>som </a:t>
            </a:r>
            <a:r>
              <a:rPr sz="1600" spc="-80" dirty="0">
                <a:latin typeface="Arial"/>
                <a:cs typeface="Arial"/>
              </a:rPr>
              <a:t>tas </a:t>
            </a:r>
            <a:r>
              <a:rPr sz="1600" spc="-55" dirty="0">
                <a:latin typeface="Arial"/>
                <a:cs typeface="Arial"/>
              </a:rPr>
              <a:t>upp </a:t>
            </a:r>
            <a:r>
              <a:rPr sz="1600" spc="-75" dirty="0">
                <a:latin typeface="Arial"/>
                <a:cs typeface="Arial"/>
              </a:rPr>
              <a:t>och pratas </a:t>
            </a:r>
            <a:r>
              <a:rPr sz="1600" spc="-50" dirty="0">
                <a:latin typeface="Arial"/>
                <a:cs typeface="Arial"/>
              </a:rPr>
              <a:t>om </a:t>
            </a:r>
            <a:r>
              <a:rPr sz="1600" spc="-90" dirty="0">
                <a:latin typeface="Arial"/>
                <a:cs typeface="Arial"/>
              </a:rPr>
              <a:t>på </a:t>
            </a:r>
            <a:r>
              <a:rPr sz="1600" spc="-55" dirty="0">
                <a:latin typeface="Arial"/>
                <a:cs typeface="Arial"/>
              </a:rPr>
              <a:t>trepartssamtalen mellan </a:t>
            </a:r>
            <a:r>
              <a:rPr sz="1600" spc="-90" dirty="0">
                <a:latin typeface="Arial"/>
                <a:cs typeface="Arial"/>
              </a:rPr>
              <a:t>elev,  </a:t>
            </a:r>
            <a:r>
              <a:rPr sz="1600" spc="-65" dirty="0">
                <a:latin typeface="Arial"/>
                <a:cs typeface="Arial"/>
              </a:rPr>
              <a:t>handledare </a:t>
            </a:r>
            <a:r>
              <a:rPr sz="1600" spc="-75" dirty="0">
                <a:latin typeface="Arial"/>
                <a:cs typeface="Arial"/>
              </a:rPr>
              <a:t>och </a:t>
            </a:r>
            <a:r>
              <a:rPr sz="1600" spc="-60" dirty="0">
                <a:latin typeface="Arial"/>
                <a:cs typeface="Arial"/>
              </a:rPr>
              <a:t>lärare </a:t>
            </a:r>
            <a:r>
              <a:rPr sz="1600" spc="-70" dirty="0">
                <a:latin typeface="Arial"/>
                <a:cs typeface="Arial"/>
              </a:rPr>
              <a:t>dokumenteras </a:t>
            </a:r>
            <a:r>
              <a:rPr sz="1600" spc="-90" dirty="0">
                <a:latin typeface="Arial"/>
                <a:cs typeface="Arial"/>
              </a:rPr>
              <a:t>på </a:t>
            </a:r>
            <a:r>
              <a:rPr sz="1600" spc="15" dirty="0">
                <a:latin typeface="Arial"/>
                <a:cs typeface="Arial"/>
              </a:rPr>
              <a:t>ett </a:t>
            </a:r>
            <a:r>
              <a:rPr sz="1600" spc="-75" dirty="0">
                <a:latin typeface="Arial"/>
                <a:cs typeface="Arial"/>
              </a:rPr>
              <a:t>och </a:t>
            </a:r>
            <a:r>
              <a:rPr sz="1600" spc="-114" dirty="0">
                <a:latin typeface="Arial"/>
                <a:cs typeface="Arial"/>
              </a:rPr>
              <a:t>samma </a:t>
            </a:r>
            <a:r>
              <a:rPr sz="1600" spc="-55" dirty="0">
                <a:latin typeface="Arial"/>
                <a:cs typeface="Arial"/>
              </a:rPr>
              <a:t>ställe. Detta innebär </a:t>
            </a:r>
            <a:r>
              <a:rPr sz="1600" dirty="0">
                <a:latin typeface="Arial"/>
                <a:cs typeface="Arial"/>
              </a:rPr>
              <a:t>att</a:t>
            </a:r>
            <a:r>
              <a:rPr sz="1600" spc="-31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om </a:t>
            </a:r>
            <a:r>
              <a:rPr sz="1600" spc="-75" dirty="0">
                <a:latin typeface="Arial"/>
                <a:cs typeface="Arial"/>
              </a:rPr>
              <a:t>yrkeslärare </a:t>
            </a:r>
            <a:r>
              <a:rPr sz="1600" spc="-30" dirty="0">
                <a:latin typeface="Arial"/>
                <a:cs typeface="Arial"/>
              </a:rPr>
              <a:t>eller </a:t>
            </a:r>
            <a:r>
              <a:rPr sz="1600" spc="-65" dirty="0">
                <a:latin typeface="Arial"/>
                <a:cs typeface="Arial"/>
              </a:rPr>
              <a:t>handledare  </a:t>
            </a:r>
            <a:r>
              <a:rPr sz="1600" spc="-95" dirty="0">
                <a:latin typeface="Arial"/>
                <a:cs typeface="Arial"/>
              </a:rPr>
              <a:t>ändras </a:t>
            </a:r>
            <a:r>
              <a:rPr sz="1600" spc="-155" dirty="0">
                <a:latin typeface="Arial"/>
                <a:cs typeface="Arial"/>
              </a:rPr>
              <a:t>så </a:t>
            </a:r>
            <a:r>
              <a:rPr sz="1600" spc="-50" dirty="0">
                <a:latin typeface="Arial"/>
                <a:cs typeface="Arial"/>
              </a:rPr>
              <a:t>finns dokumentationen om </a:t>
            </a:r>
            <a:r>
              <a:rPr sz="1600" spc="-90" dirty="0">
                <a:latin typeface="Arial"/>
                <a:cs typeface="Arial"/>
              </a:rPr>
              <a:t>elevens </a:t>
            </a:r>
            <a:r>
              <a:rPr sz="1600" spc="-55" dirty="0">
                <a:latin typeface="Arial"/>
                <a:cs typeface="Arial"/>
              </a:rPr>
              <a:t>utveckling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kvar.</a:t>
            </a:r>
            <a:endParaRPr sz="1600" dirty="0">
              <a:latin typeface="Arial"/>
              <a:cs typeface="Arial"/>
            </a:endParaRPr>
          </a:p>
          <a:p>
            <a:pPr marL="355600" marR="129539" indent="-342900">
              <a:lnSpc>
                <a:spcPct val="114999"/>
              </a:lnSpc>
              <a:spcBef>
                <a:spcPts val="1395"/>
              </a:spcBef>
              <a:buFont typeface="Symbol"/>
              <a:buChar char="•"/>
              <a:tabLst>
                <a:tab pos="355600" algn="l"/>
                <a:tab pos="356235" algn="l"/>
              </a:tabLst>
            </a:pPr>
            <a:r>
              <a:rPr sz="1600" i="1" spc="-85" dirty="0">
                <a:latin typeface="Arial"/>
                <a:cs typeface="Arial"/>
              </a:rPr>
              <a:t>Bra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spc="-55" dirty="0">
                <a:latin typeface="Arial"/>
                <a:cs typeface="Arial"/>
              </a:rPr>
              <a:t>kommunikation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–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LoopMe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ger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möjlighet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för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alla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parter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kommunicera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på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ett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lätt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och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snabbt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sätt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med  </a:t>
            </a:r>
            <a:r>
              <a:rPr sz="1600" spc="-80" dirty="0">
                <a:latin typeface="Arial"/>
                <a:cs typeface="Arial"/>
              </a:rPr>
              <a:t>varandra </a:t>
            </a:r>
            <a:r>
              <a:rPr sz="1600" spc="-100" dirty="0">
                <a:latin typeface="Arial"/>
                <a:cs typeface="Arial"/>
              </a:rPr>
              <a:t>även </a:t>
            </a:r>
            <a:r>
              <a:rPr sz="1600" spc="-30" dirty="0">
                <a:latin typeface="Arial"/>
                <a:cs typeface="Arial"/>
              </a:rPr>
              <a:t>utanför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70" dirty="0">
                <a:latin typeface="Arial"/>
                <a:cs typeface="Arial"/>
              </a:rPr>
              <a:t>inbokade </a:t>
            </a:r>
            <a:r>
              <a:rPr sz="1600" spc="-55" dirty="0">
                <a:latin typeface="Arial"/>
                <a:cs typeface="Arial"/>
              </a:rPr>
              <a:t>trepartssamtalen. </a:t>
            </a:r>
            <a:r>
              <a:rPr sz="1600" spc="-45" dirty="0">
                <a:latin typeface="Arial"/>
                <a:cs typeface="Arial"/>
              </a:rPr>
              <a:t>All </a:t>
            </a:r>
            <a:r>
              <a:rPr sz="1600" spc="-80" dirty="0">
                <a:latin typeface="Arial"/>
                <a:cs typeface="Arial"/>
              </a:rPr>
              <a:t>denna </a:t>
            </a:r>
            <a:r>
              <a:rPr sz="1600" spc="-50" dirty="0">
                <a:latin typeface="Arial"/>
                <a:cs typeface="Arial"/>
              </a:rPr>
              <a:t>kommunikation </a:t>
            </a:r>
            <a:r>
              <a:rPr sz="1600" spc="-114" dirty="0">
                <a:latin typeface="Arial"/>
                <a:cs typeface="Arial"/>
              </a:rPr>
              <a:t>sparas </a:t>
            </a:r>
            <a:r>
              <a:rPr sz="1600" spc="-95" dirty="0">
                <a:latin typeface="Arial"/>
                <a:cs typeface="Arial"/>
              </a:rPr>
              <a:t>som </a:t>
            </a:r>
            <a:r>
              <a:rPr sz="1600" spc="-75" dirty="0">
                <a:latin typeface="Arial"/>
                <a:cs typeface="Arial"/>
              </a:rPr>
              <a:t>en </a:t>
            </a:r>
            <a:r>
              <a:rPr sz="1600" spc="-50" dirty="0">
                <a:latin typeface="Arial"/>
                <a:cs typeface="Arial"/>
              </a:rPr>
              <a:t>del </a:t>
            </a:r>
            <a:r>
              <a:rPr sz="1600" spc="-120" dirty="0">
                <a:latin typeface="Arial"/>
                <a:cs typeface="Arial"/>
              </a:rPr>
              <a:t>av  </a:t>
            </a:r>
            <a:r>
              <a:rPr sz="1600" spc="-50" dirty="0">
                <a:latin typeface="Arial"/>
                <a:cs typeface="Arial"/>
              </a:rPr>
              <a:t>dokumentationen </a:t>
            </a:r>
            <a:r>
              <a:rPr sz="1600" spc="-120" dirty="0">
                <a:latin typeface="Arial"/>
                <a:cs typeface="Arial"/>
              </a:rPr>
              <a:t>av </a:t>
            </a:r>
            <a:r>
              <a:rPr sz="1600" spc="-90" dirty="0">
                <a:latin typeface="Arial"/>
                <a:cs typeface="Arial"/>
              </a:rPr>
              <a:t>elevens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utveckling.</a:t>
            </a:r>
            <a:endParaRPr sz="1600" dirty="0">
              <a:latin typeface="Arial"/>
              <a:cs typeface="Arial"/>
            </a:endParaRPr>
          </a:p>
          <a:p>
            <a:pPr marL="355600" marR="347345" indent="-342900">
              <a:lnSpc>
                <a:spcPct val="113700"/>
              </a:lnSpc>
              <a:spcBef>
                <a:spcPts val="1415"/>
              </a:spcBef>
              <a:buFont typeface="Symbol"/>
              <a:buChar char="•"/>
              <a:tabLst>
                <a:tab pos="355600" algn="l"/>
                <a:tab pos="356235" algn="l"/>
              </a:tabLst>
            </a:pPr>
            <a:r>
              <a:rPr sz="1600" i="1" spc="-100" dirty="0">
                <a:latin typeface="Arial"/>
                <a:cs typeface="Arial"/>
              </a:rPr>
              <a:t>Transparens </a:t>
            </a:r>
            <a:r>
              <a:rPr sz="1600" spc="-95" dirty="0">
                <a:latin typeface="Arial"/>
                <a:cs typeface="Arial"/>
              </a:rPr>
              <a:t>– </a:t>
            </a:r>
            <a:r>
              <a:rPr sz="1600" spc="-45" dirty="0">
                <a:latin typeface="Arial"/>
                <a:cs typeface="Arial"/>
              </a:rPr>
              <a:t>I </a:t>
            </a:r>
            <a:r>
              <a:rPr sz="1600" spc="-75" dirty="0">
                <a:latin typeface="Arial"/>
                <a:cs typeface="Arial"/>
              </a:rPr>
              <a:t>och </a:t>
            </a:r>
            <a:r>
              <a:rPr sz="1600" spc="-70" dirty="0">
                <a:latin typeface="Arial"/>
                <a:cs typeface="Arial"/>
              </a:rPr>
              <a:t>med </a:t>
            </a:r>
            <a:r>
              <a:rPr sz="1600" spc="-50" dirty="0">
                <a:latin typeface="Arial"/>
                <a:cs typeface="Arial"/>
              </a:rPr>
              <a:t>tillgängligheten </a:t>
            </a:r>
            <a:r>
              <a:rPr sz="1600" spc="-5" dirty="0">
                <a:latin typeface="Arial"/>
                <a:cs typeface="Arial"/>
              </a:rPr>
              <a:t>för </a:t>
            </a:r>
            <a:r>
              <a:rPr sz="1600" spc="-60" dirty="0">
                <a:latin typeface="Arial"/>
                <a:cs typeface="Arial"/>
              </a:rPr>
              <a:t>alla </a:t>
            </a:r>
            <a:r>
              <a:rPr sz="1600" dirty="0">
                <a:latin typeface="Arial"/>
                <a:cs typeface="Arial"/>
              </a:rPr>
              <a:t>tre </a:t>
            </a:r>
            <a:r>
              <a:rPr sz="1600" spc="-45" dirty="0">
                <a:latin typeface="Arial"/>
                <a:cs typeface="Arial"/>
              </a:rPr>
              <a:t>parterna </a:t>
            </a:r>
            <a:r>
              <a:rPr sz="1600" spc="-155" dirty="0">
                <a:latin typeface="Arial"/>
                <a:cs typeface="Arial"/>
              </a:rPr>
              <a:t>så </a:t>
            </a:r>
            <a:r>
              <a:rPr sz="1600" spc="-55" dirty="0">
                <a:latin typeface="Arial"/>
                <a:cs typeface="Arial"/>
              </a:rPr>
              <a:t>är </a:t>
            </a:r>
            <a:r>
              <a:rPr sz="1600" spc="-35" dirty="0">
                <a:latin typeface="Arial"/>
                <a:cs typeface="Arial"/>
              </a:rPr>
              <a:t>informationen </a:t>
            </a:r>
            <a:r>
              <a:rPr sz="1600" spc="-75" dirty="0">
                <a:latin typeface="Arial"/>
                <a:cs typeface="Arial"/>
              </a:rPr>
              <a:t>och </a:t>
            </a:r>
            <a:r>
              <a:rPr sz="1600" spc="-50" dirty="0">
                <a:latin typeface="Arial"/>
                <a:cs typeface="Arial"/>
              </a:rPr>
              <a:t>dokumentationen </a:t>
            </a:r>
            <a:r>
              <a:rPr sz="1600" spc="-60" dirty="0">
                <a:latin typeface="Arial"/>
                <a:cs typeface="Arial"/>
              </a:rPr>
              <a:t>öppen.  </a:t>
            </a:r>
            <a:r>
              <a:rPr sz="1600" spc="-55" dirty="0">
                <a:latin typeface="Arial"/>
                <a:cs typeface="Arial"/>
              </a:rPr>
              <a:t>Detta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bidrar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till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en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transparens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som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möjliggör</a:t>
            </a:r>
            <a:r>
              <a:rPr sz="1600" spc="-75" dirty="0">
                <a:latin typeface="Arial"/>
                <a:cs typeface="Arial"/>
              </a:rPr>
              <a:t> 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enklare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planering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för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främst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handledare</a:t>
            </a:r>
            <a:r>
              <a:rPr sz="1600" spc="-75" dirty="0">
                <a:latin typeface="Arial"/>
                <a:cs typeface="Arial"/>
              </a:rPr>
              <a:t> och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elev.</a:t>
            </a:r>
            <a:endParaRPr sz="1600" dirty="0">
              <a:latin typeface="Arial"/>
              <a:cs typeface="Arial"/>
            </a:endParaRPr>
          </a:p>
          <a:p>
            <a:pPr marL="355600" marR="5080" indent="-342900">
              <a:lnSpc>
                <a:spcPct val="114999"/>
              </a:lnSpc>
              <a:spcBef>
                <a:spcPts val="1395"/>
              </a:spcBef>
              <a:buFont typeface="Symbol"/>
              <a:buChar char="•"/>
              <a:tabLst>
                <a:tab pos="355600" algn="l"/>
                <a:tab pos="356235" algn="l"/>
              </a:tabLst>
            </a:pPr>
            <a:r>
              <a:rPr sz="1600" i="1" spc="-100" dirty="0">
                <a:latin typeface="Arial"/>
                <a:cs typeface="Arial"/>
              </a:rPr>
              <a:t>Synlig </a:t>
            </a:r>
            <a:r>
              <a:rPr sz="1600" i="1" spc="-55" dirty="0">
                <a:latin typeface="Arial"/>
                <a:cs typeface="Arial"/>
              </a:rPr>
              <a:t>utveckling </a:t>
            </a:r>
            <a:r>
              <a:rPr sz="1600" spc="-95" dirty="0">
                <a:latin typeface="Arial"/>
                <a:cs typeface="Arial"/>
              </a:rPr>
              <a:t>– </a:t>
            </a:r>
            <a:r>
              <a:rPr sz="1600" spc="-15" dirty="0">
                <a:latin typeface="Arial"/>
                <a:cs typeface="Arial"/>
              </a:rPr>
              <a:t>Allt </a:t>
            </a:r>
            <a:r>
              <a:rPr sz="1600" spc="-50" dirty="0">
                <a:latin typeface="Arial"/>
                <a:cs typeface="Arial"/>
              </a:rPr>
              <a:t>eftersom </a:t>
            </a:r>
            <a:r>
              <a:rPr sz="1600" spc="-75" dirty="0">
                <a:latin typeface="Arial"/>
                <a:cs typeface="Arial"/>
              </a:rPr>
              <a:t>eleven </a:t>
            </a:r>
            <a:r>
              <a:rPr sz="1600" spc="15" dirty="0">
                <a:latin typeface="Arial"/>
                <a:cs typeface="Arial"/>
              </a:rPr>
              <a:t>”loopar” </a:t>
            </a:r>
            <a:r>
              <a:rPr sz="1600" spc="-95" dirty="0">
                <a:latin typeface="Arial"/>
                <a:cs typeface="Arial"/>
              </a:rPr>
              <a:t>kan </a:t>
            </a:r>
            <a:r>
              <a:rPr sz="1600" spc="-75" dirty="0">
                <a:latin typeface="Arial"/>
                <a:cs typeface="Arial"/>
              </a:rPr>
              <a:t>eleven </a:t>
            </a:r>
            <a:r>
              <a:rPr sz="1600" spc="-90" dirty="0">
                <a:latin typeface="Arial"/>
                <a:cs typeface="Arial"/>
              </a:rPr>
              <a:t>själv, på </a:t>
            </a:r>
            <a:r>
              <a:rPr sz="1600" spc="15" dirty="0">
                <a:latin typeface="Arial"/>
                <a:cs typeface="Arial"/>
              </a:rPr>
              <a:t>ett </a:t>
            </a:r>
            <a:r>
              <a:rPr sz="1600" spc="-20" dirty="0">
                <a:latin typeface="Arial"/>
                <a:cs typeface="Arial"/>
              </a:rPr>
              <a:t>tydligt </a:t>
            </a:r>
            <a:r>
              <a:rPr sz="1600" spc="-45" dirty="0">
                <a:latin typeface="Arial"/>
                <a:cs typeface="Arial"/>
              </a:rPr>
              <a:t>sätt, </a:t>
            </a:r>
            <a:r>
              <a:rPr sz="1600" spc="-140" dirty="0">
                <a:latin typeface="Arial"/>
                <a:cs typeface="Arial"/>
              </a:rPr>
              <a:t>se </a:t>
            </a:r>
            <a:r>
              <a:rPr sz="1600" spc="-75" dirty="0">
                <a:latin typeface="Arial"/>
                <a:cs typeface="Arial"/>
              </a:rPr>
              <a:t>sin </a:t>
            </a:r>
            <a:r>
              <a:rPr sz="1600" spc="-100" dirty="0">
                <a:latin typeface="Arial"/>
                <a:cs typeface="Arial"/>
              </a:rPr>
              <a:t>egen </a:t>
            </a:r>
            <a:r>
              <a:rPr sz="1600" spc="-75" dirty="0">
                <a:latin typeface="Arial"/>
                <a:cs typeface="Arial"/>
              </a:rPr>
              <a:t>personliga  </a:t>
            </a:r>
            <a:r>
              <a:rPr sz="1600" spc="-55" dirty="0">
                <a:latin typeface="Arial"/>
                <a:cs typeface="Arial"/>
              </a:rPr>
              <a:t>utveckling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inom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kurserna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och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på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företaget.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Detta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medför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</a:t>
            </a:r>
            <a:r>
              <a:rPr sz="1600" spc="-75" dirty="0">
                <a:latin typeface="Arial"/>
                <a:cs typeface="Arial"/>
              </a:rPr>
              <a:t> eleven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på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ett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enklare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sätt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kan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driva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sin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egen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utveckling  </a:t>
            </a:r>
            <a:r>
              <a:rPr sz="1600" spc="-40" dirty="0">
                <a:latin typeface="Arial"/>
                <a:cs typeface="Arial"/>
              </a:rPr>
              <a:t>framåt.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12425" y="183048"/>
            <a:ext cx="1952622" cy="443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A8ABA-FDE7-7E4E-B6D6-86A55168C8B0}"/>
              </a:ext>
            </a:extLst>
          </p:cNvPr>
          <p:cNvSpPr/>
          <p:nvPr/>
        </p:nvSpPr>
        <p:spPr>
          <a:xfrm>
            <a:off x="580487" y="404661"/>
            <a:ext cx="528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200" b="1" spc="-1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Varför </a:t>
            </a:r>
            <a:r>
              <a:rPr lang="sv-SE" sz="3200" b="1" spc="-114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använder </a:t>
            </a:r>
            <a:r>
              <a:rPr lang="sv-SE" sz="3200" b="1" spc="-9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vi</a:t>
            </a:r>
            <a:r>
              <a:rPr lang="sv-SE" sz="3200" b="1" spc="-45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 </a:t>
            </a:r>
            <a:r>
              <a:rPr lang="sv-SE" sz="3200" b="1" spc="-135" dirty="0" err="1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LoopMe</a:t>
            </a:r>
            <a:r>
              <a:rPr lang="sv-SE" sz="3200" b="1" spc="-135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?</a:t>
            </a:r>
            <a:endParaRPr lang="sv-SE" sz="3200" b="1" dirty="0">
              <a:solidFill>
                <a:schemeClr val="accent1"/>
              </a:solidFill>
              <a:latin typeface="Raleway" panose="020B00030301010600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66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2195F80-876A-1D40-84A7-2A9B394803F8}"/>
              </a:ext>
            </a:extLst>
          </p:cNvPr>
          <p:cNvSpPr txBox="1"/>
          <p:nvPr/>
        </p:nvSpPr>
        <p:spPr>
          <a:xfrm>
            <a:off x="571806" y="949489"/>
            <a:ext cx="731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1"/>
                </a:solidFill>
                <a:latin typeface="Raleway" panose="020B0003030101060003" pitchFamily="34" charset="0"/>
              </a:rPr>
              <a:t>Så här enkelt kommer du igång!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D0A38F-44E0-BE42-B398-4FAC0D00CF51}"/>
              </a:ext>
            </a:extLst>
          </p:cNvPr>
          <p:cNvSpPr/>
          <p:nvPr/>
        </p:nvSpPr>
        <p:spPr>
          <a:xfrm>
            <a:off x="559706" y="3249883"/>
            <a:ext cx="5207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i="0" dirty="0">
                <a:solidFill>
                  <a:schemeClr val="accent1"/>
                </a:solidFill>
                <a:effectLst/>
                <a:latin typeface="Raleway" panose="020B0003030101060003" pitchFamily="34" charset="0"/>
              </a:rPr>
              <a:t>2. </a:t>
            </a:r>
            <a:r>
              <a:rPr lang="sv-SE" b="1" i="0" dirty="0">
                <a:solidFill>
                  <a:schemeClr val="accent1"/>
                </a:solidFill>
                <a:effectLst/>
                <a:latin typeface="Raleway" panose="020B0003030101060003" pitchFamily="34" charset="0"/>
              </a:rPr>
              <a:t>Bjud in till gruppen</a:t>
            </a:r>
          </a:p>
          <a:p>
            <a:r>
              <a:rPr lang="sv-SE" b="0" i="0" dirty="0">
                <a:effectLst/>
                <a:latin typeface="Raleway" panose="020B0003030101060003" pitchFamily="34" charset="0"/>
              </a:rPr>
              <a:t>Via </a:t>
            </a:r>
            <a:r>
              <a:rPr lang="sv-SE" dirty="0">
                <a:latin typeface="Raleway" panose="020B0003030101060003" pitchFamily="34" charset="0"/>
              </a:rPr>
              <a:t>mail, eller en öppen kod (inbjudningsbiljett). Hur du vill!</a:t>
            </a:r>
            <a:r>
              <a:rPr lang="sv-SE" b="0" i="0" dirty="0">
                <a:effectLst/>
                <a:latin typeface="Raleway" panose="020B0003030101060003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51A62D-05C5-064D-B1F6-6D94DDE40C52}"/>
              </a:ext>
            </a:extLst>
          </p:cNvPr>
          <p:cNvSpPr/>
          <p:nvPr/>
        </p:nvSpPr>
        <p:spPr>
          <a:xfrm>
            <a:off x="559706" y="4496074"/>
            <a:ext cx="61458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accent1"/>
                </a:solidFill>
                <a:latin typeface="Raleway" panose="020B0003030101060003" pitchFamily="34" charset="0"/>
              </a:rPr>
              <a:t>3</a:t>
            </a:r>
            <a:r>
              <a:rPr lang="sv-SE" sz="2800" b="1" i="0" dirty="0">
                <a:solidFill>
                  <a:schemeClr val="accent1"/>
                </a:solidFill>
                <a:effectLst/>
                <a:latin typeface="Raleway" panose="020B0003030101060003" pitchFamily="34" charset="0"/>
              </a:rPr>
              <a:t>. </a:t>
            </a:r>
            <a:r>
              <a:rPr lang="sv-SE" b="1" i="0" dirty="0">
                <a:solidFill>
                  <a:schemeClr val="accent1"/>
                </a:solidFill>
                <a:effectLst/>
                <a:latin typeface="Raleway" panose="020B0003030101060003" pitchFamily="34" charset="0"/>
              </a:rPr>
              <a:t>….Ni är igång!</a:t>
            </a:r>
          </a:p>
          <a:p>
            <a:r>
              <a:rPr lang="sv-SE" dirty="0">
                <a:latin typeface="Raleway" panose="020B0003030101060003" pitchFamily="34" charset="0"/>
              </a:rPr>
              <a:t>Eleverna kan berätta för dig hur det går. Du kan leda och följa lärandet och har en snabb kommunikationskanal mellan dig, eleverna och handledarna.</a:t>
            </a:r>
            <a:endParaRPr lang="sv-SE" b="0" i="0" dirty="0">
              <a:effectLst/>
              <a:latin typeface="Raleway" panose="020B00030301010600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5C24AC-10DC-7E43-A6D0-153C87783995}"/>
              </a:ext>
            </a:extLst>
          </p:cNvPr>
          <p:cNvSpPr/>
          <p:nvPr/>
        </p:nvSpPr>
        <p:spPr>
          <a:xfrm>
            <a:off x="559706" y="1742992"/>
            <a:ext cx="56567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accent1"/>
                </a:solidFill>
                <a:latin typeface="Raleway" panose="020B0003030101060003" pitchFamily="34" charset="0"/>
              </a:rPr>
              <a:t>1</a:t>
            </a:r>
            <a:r>
              <a:rPr lang="sv-SE" sz="2800" b="1" i="0" dirty="0">
                <a:solidFill>
                  <a:schemeClr val="accent1"/>
                </a:solidFill>
                <a:effectLst/>
                <a:latin typeface="Raleway" panose="020B0003030101060003" pitchFamily="34" charset="0"/>
              </a:rPr>
              <a:t>. </a:t>
            </a:r>
            <a:r>
              <a:rPr lang="sv-SE" b="1" i="0" dirty="0">
                <a:solidFill>
                  <a:schemeClr val="accent1"/>
                </a:solidFill>
                <a:effectLst/>
                <a:latin typeface="Raleway" panose="020B0003030101060003" pitchFamily="34" charset="0"/>
              </a:rPr>
              <a:t>Välj ett paket i Biblioteket</a:t>
            </a:r>
          </a:p>
          <a:p>
            <a:r>
              <a:rPr lang="sv-SE" b="0" i="0" dirty="0">
                <a:effectLst/>
                <a:latin typeface="Raleway" panose="020B0003030101060003" pitchFamily="34" charset="0"/>
              </a:rPr>
              <a:t>Gå till LoopMe: </a:t>
            </a:r>
            <a:r>
              <a:rPr lang="sv-SE" dirty="0">
                <a:hlinkClick r:id="rId2"/>
              </a:rPr>
              <a:t>https://www.loopme.io/ </a:t>
            </a:r>
            <a:br>
              <a:rPr lang="sv-SE" dirty="0"/>
            </a:br>
            <a:r>
              <a:rPr lang="sv-SE" b="0" i="0" dirty="0">
                <a:effectLst/>
                <a:latin typeface="Raleway" panose="020B0003030101060003" pitchFamily="34" charset="0"/>
              </a:rPr>
              <a:t>Använd ett fördefinierat paket med uppdrag och taggar för dina elever och skapa en grupp.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72E664-98C2-B14B-A0D8-D83F299EB466}"/>
              </a:ext>
            </a:extLst>
          </p:cNvPr>
          <p:cNvSpPr/>
          <p:nvPr/>
        </p:nvSpPr>
        <p:spPr>
          <a:xfrm>
            <a:off x="7920948" y="265043"/>
            <a:ext cx="4069410" cy="387950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atin typeface="Raleway" panose="020B0003030101060003" pitchFamily="34" charset="0"/>
              </a:rPr>
              <a:t>Prova kostnadsfritt i 30 dagar!</a:t>
            </a:r>
            <a:br>
              <a:rPr lang="sv-SE" sz="2400" dirty="0">
                <a:latin typeface="Raleway" panose="020B0003030101060003" pitchFamily="34" charset="0"/>
              </a:rPr>
            </a:br>
            <a:r>
              <a:rPr lang="sv-SE" sz="2400" dirty="0">
                <a:latin typeface="Raleway" panose="020B0003030101060003" pitchFamily="34" charset="0"/>
              </a:rPr>
              <a:t>-</a:t>
            </a:r>
            <a:br>
              <a:rPr lang="sv-SE" sz="2400" dirty="0">
                <a:latin typeface="Raleway" panose="020B0003030101060003" pitchFamily="34" charset="0"/>
              </a:rPr>
            </a:br>
            <a:r>
              <a:rPr lang="sv-SE" sz="2400" dirty="0" err="1">
                <a:latin typeface="Raleway" panose="020B0003030101060003" pitchFamily="34" charset="0"/>
              </a:rPr>
              <a:t>Licenskostad</a:t>
            </a:r>
            <a:r>
              <a:rPr lang="sv-SE" sz="2400" dirty="0">
                <a:latin typeface="Raleway" panose="020B0003030101060003" pitchFamily="34" charset="0"/>
              </a:rPr>
              <a:t>: </a:t>
            </a:r>
          </a:p>
          <a:p>
            <a:pPr algn="ctr"/>
            <a:r>
              <a:rPr lang="sv-SE" sz="2400" dirty="0">
                <a:latin typeface="Raleway" panose="020B0003030101060003" pitchFamily="34" charset="0"/>
              </a:rPr>
              <a:t>900 kr/lärare och år, exkl. moms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6F69E-079E-4645-9883-748AC06FE857}"/>
              </a:ext>
            </a:extLst>
          </p:cNvPr>
          <p:cNvSpPr txBox="1"/>
          <p:nvPr/>
        </p:nvSpPr>
        <p:spPr>
          <a:xfrm>
            <a:off x="4473929" y="6228541"/>
            <a:ext cx="320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accent6"/>
                </a:solidFill>
                <a:latin typeface="Raleway" panose="020B00030301010600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https://www.loopme.io/</a:t>
            </a:r>
            <a:endParaRPr lang="sv-SE" b="1" dirty="0">
              <a:solidFill>
                <a:schemeClr val="accent6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0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C67601F0-1F88-B54D-B783-C58141D0EC94}"/>
              </a:ext>
            </a:extLst>
          </p:cNvPr>
          <p:cNvGrpSpPr/>
          <p:nvPr/>
        </p:nvGrpSpPr>
        <p:grpSpPr>
          <a:xfrm>
            <a:off x="8458200" y="3822592"/>
            <a:ext cx="3429000" cy="2687941"/>
            <a:chOff x="618915" y="819680"/>
            <a:chExt cx="2618499" cy="2138930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50D1151-0BAB-2148-8BB7-6EDC1DBAD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3608" y="1038182"/>
              <a:ext cx="1728192" cy="950657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19FB410E-6891-9748-A568-C073B5766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59" t="5604"/>
            <a:stretch/>
          </p:blipFill>
          <p:spPr>
            <a:xfrm>
              <a:off x="618915" y="819680"/>
              <a:ext cx="2618499" cy="213893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32AFF03-B091-344F-8A41-0E0544703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95" y="4083869"/>
            <a:ext cx="2147514" cy="12079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9C2C31-FB9A-8148-9B2B-02B205DAFF57}"/>
              </a:ext>
            </a:extLst>
          </p:cNvPr>
          <p:cNvSpPr/>
          <p:nvPr/>
        </p:nvSpPr>
        <p:spPr>
          <a:xfrm>
            <a:off x="342800" y="1107755"/>
            <a:ext cx="6977510" cy="367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41655" indent="-342900">
              <a:lnSpc>
                <a:spcPct val="113700"/>
              </a:lnSpc>
              <a:spcBef>
                <a:spcPts val="1030"/>
              </a:spcBef>
              <a:buFont typeface="Symbol"/>
              <a:buChar char="•"/>
              <a:tabLst>
                <a:tab pos="354965" algn="l"/>
                <a:tab pos="355600" algn="l"/>
              </a:tabLst>
            </a:pPr>
            <a:r>
              <a:rPr lang="sv-SE" sz="16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LoopMe används via telefon, surfplatta eller dator. Varje användare loggar in med ett personligt konto.</a:t>
            </a:r>
          </a:p>
          <a:p>
            <a:pPr marL="355600" marR="541655" indent="-342900">
              <a:lnSpc>
                <a:spcPct val="113700"/>
              </a:lnSpc>
              <a:spcBef>
                <a:spcPts val="1030"/>
              </a:spcBef>
              <a:buFont typeface="Symbol"/>
              <a:buChar char="•"/>
              <a:tabLst>
                <a:tab pos="354965" algn="l"/>
                <a:tab pos="355600" algn="l"/>
              </a:tabLst>
            </a:pPr>
            <a:r>
              <a:rPr lang="sv-SE" sz="16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Elever, handledare och lärare ingår i </a:t>
            </a:r>
            <a:r>
              <a:rPr lang="sv-SE" sz="1600" b="1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grupper</a:t>
            </a:r>
            <a:r>
              <a:rPr lang="sv-SE" sz="16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 där kommunikationen sker via slutna trepartsdialoger.</a:t>
            </a:r>
          </a:p>
          <a:p>
            <a:pPr marL="355600" marR="541655" indent="-342900">
              <a:lnSpc>
                <a:spcPct val="113700"/>
              </a:lnSpc>
              <a:spcBef>
                <a:spcPts val="1030"/>
              </a:spcBef>
              <a:buFont typeface="Symbol"/>
              <a:buChar char="•"/>
              <a:tabLst>
                <a:tab pos="354965" algn="l"/>
                <a:tab pos="355600" algn="l"/>
              </a:tabLst>
            </a:pPr>
            <a:r>
              <a:rPr lang="sv-SE" sz="16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Eleverna får </a:t>
            </a:r>
            <a:r>
              <a:rPr lang="sv-SE" sz="1600" b="1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uppdrag</a:t>
            </a:r>
            <a:r>
              <a:rPr lang="sv-SE" sz="16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 som de rapporterar om löpande (i form av </a:t>
            </a:r>
            <a:r>
              <a:rPr lang="sv-SE" sz="1600" dirty="0" err="1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sk</a:t>
            </a:r>
            <a:r>
              <a:rPr lang="sv-SE" sz="16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. </a:t>
            </a:r>
            <a:r>
              <a:rPr lang="sv-SE" sz="1600" b="1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loopar</a:t>
            </a:r>
            <a:r>
              <a:rPr lang="sv-SE" sz="16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). Här uppmanas de att beskriva både sitt görande och lärande.</a:t>
            </a:r>
          </a:p>
          <a:p>
            <a:pPr marL="355600" marR="541655" indent="-342900">
              <a:lnSpc>
                <a:spcPct val="113700"/>
              </a:lnSpc>
              <a:spcBef>
                <a:spcPts val="1030"/>
              </a:spcBef>
              <a:buFont typeface="Symbol"/>
              <a:buChar char="•"/>
              <a:tabLst>
                <a:tab pos="354965" algn="l"/>
                <a:tab pos="355600" algn="l"/>
              </a:tabLst>
            </a:pPr>
            <a:r>
              <a:rPr lang="sv-SE" sz="16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Handledare, lärare och eleven själv kan sedan kommentera de rapporter som är skickade.</a:t>
            </a:r>
          </a:p>
          <a:p>
            <a:pPr marL="355600" marR="541655" indent="-342900">
              <a:lnSpc>
                <a:spcPct val="113700"/>
              </a:lnSpc>
              <a:spcBef>
                <a:spcPts val="1030"/>
              </a:spcBef>
              <a:buFont typeface="Symbol"/>
              <a:buChar char="•"/>
              <a:tabLst>
                <a:tab pos="354965" algn="l"/>
                <a:tab pos="355600" algn="l"/>
              </a:tabLst>
            </a:pPr>
            <a:r>
              <a:rPr lang="sv-SE" sz="160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Lärare får löpande trendanalyser samt sammanställningar på både individ- och gruppnivå.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BFB40-5815-E240-A12F-84AB51A451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9"/>
          <a:stretch/>
        </p:blipFill>
        <p:spPr>
          <a:xfrm>
            <a:off x="7381210" y="1828800"/>
            <a:ext cx="1412437" cy="2862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234A02-B96C-B848-B4B8-F509708C7C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b="4316"/>
          <a:stretch/>
        </p:blipFill>
        <p:spPr>
          <a:xfrm>
            <a:off x="7511428" y="2154960"/>
            <a:ext cx="1152000" cy="22098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386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0CB70A2-ED4B-E245-AEA1-8C301C2AE28C}"/>
              </a:ext>
            </a:extLst>
          </p:cNvPr>
          <p:cNvSpPr/>
          <p:nvPr/>
        </p:nvSpPr>
        <p:spPr>
          <a:xfrm>
            <a:off x="0" y="990600"/>
            <a:ext cx="12192000" cy="5879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13416-525C-3E4E-86CF-9F3523C5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899" y="237139"/>
            <a:ext cx="2934166" cy="492443"/>
          </a:xfrm>
        </p:spPr>
        <p:txBody>
          <a:bodyPr/>
          <a:lstStyle/>
          <a:p>
            <a:pPr algn="l"/>
            <a:r>
              <a:rPr lang="sv-SE" sz="3200" dirty="0">
                <a:latin typeface="Raleway" panose="020B0003030101060003" pitchFamily="34" charset="0"/>
              </a:rPr>
              <a:t>Grupper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26A1B4-8488-4748-BDEE-3621E1605B2D}"/>
              </a:ext>
            </a:extLst>
          </p:cNvPr>
          <p:cNvGrpSpPr/>
          <p:nvPr/>
        </p:nvGrpSpPr>
        <p:grpSpPr>
          <a:xfrm>
            <a:off x="192942" y="82821"/>
            <a:ext cx="721458" cy="720000"/>
            <a:chOff x="3507642" y="2254668"/>
            <a:chExt cx="1440000" cy="144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79DC65-45D9-214B-9D59-D688D1166195}"/>
                </a:ext>
              </a:extLst>
            </p:cNvPr>
            <p:cNvSpPr/>
            <p:nvPr/>
          </p:nvSpPr>
          <p:spPr>
            <a:xfrm>
              <a:off x="3507642" y="2254668"/>
              <a:ext cx="1440000" cy="144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5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B7F533-1B1A-5D40-98A6-CA3EB12B9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125" y="2524668"/>
              <a:ext cx="931033" cy="900000"/>
            </a:xfrm>
            <a:prstGeom prst="rect">
              <a:avLst/>
            </a:prstGeom>
          </p:spPr>
        </p:pic>
      </p:grpSp>
      <p:pic>
        <p:nvPicPr>
          <p:cNvPr id="41" name="Bildobjekt 21">
            <a:extLst>
              <a:ext uri="{FF2B5EF4-FFF2-40B4-BE49-F238E27FC236}">
                <a16:creationId xmlns:a16="http://schemas.microsoft.com/office/drawing/2014/main" id="{AEEEAEC7-A875-3849-A910-4EA7D2108BC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7" t="9114" r="38458" b="62870"/>
          <a:stretch/>
        </p:blipFill>
        <p:spPr>
          <a:xfrm flipH="1">
            <a:off x="9535788" y="5674985"/>
            <a:ext cx="720000" cy="720000"/>
          </a:xfrm>
          <a:prstGeom prst="ellips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Bildobjekt 20">
            <a:extLst>
              <a:ext uri="{FF2B5EF4-FFF2-40B4-BE49-F238E27FC236}">
                <a16:creationId xmlns:a16="http://schemas.microsoft.com/office/drawing/2014/main" id="{A3CC1FA5-9B73-7C49-BFBA-056E834A1073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33249" r="74901" b="32996"/>
          <a:stretch/>
        </p:blipFill>
        <p:spPr>
          <a:xfrm>
            <a:off x="6034267" y="5642107"/>
            <a:ext cx="720000" cy="720000"/>
          </a:xfrm>
          <a:prstGeom prst="ellips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Bildobjekt 19">
            <a:extLst>
              <a:ext uri="{FF2B5EF4-FFF2-40B4-BE49-F238E27FC236}">
                <a16:creationId xmlns:a16="http://schemas.microsoft.com/office/drawing/2014/main" id="{E6A49180-37DE-4145-B73A-9F44A02D4D0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1915" r="55631" b="48767"/>
          <a:stretch/>
        </p:blipFill>
        <p:spPr>
          <a:xfrm>
            <a:off x="7608981" y="4958074"/>
            <a:ext cx="720000" cy="720000"/>
          </a:xfrm>
          <a:prstGeom prst="ellips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Bildobjekt 15">
            <a:extLst>
              <a:ext uri="{FF2B5EF4-FFF2-40B4-BE49-F238E27FC236}">
                <a16:creationId xmlns:a16="http://schemas.microsoft.com/office/drawing/2014/main" id="{4B0D7213-75B1-9B46-8DDE-3668DA8B0022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t="3095" r="39822" b="49957"/>
          <a:stretch/>
        </p:blipFill>
        <p:spPr>
          <a:xfrm rot="20040988" flipH="1">
            <a:off x="5434265" y="4136767"/>
            <a:ext cx="720000" cy="720000"/>
          </a:xfrm>
          <a:prstGeom prst="ellips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Bildobjekt 13">
            <a:extLst>
              <a:ext uri="{FF2B5EF4-FFF2-40B4-BE49-F238E27FC236}">
                <a16:creationId xmlns:a16="http://schemas.microsoft.com/office/drawing/2014/main" id="{7C0CB717-24F8-3646-A230-0FD3A81F88DF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0" t="28685" r="7973" b="36567"/>
          <a:stretch/>
        </p:blipFill>
        <p:spPr>
          <a:xfrm flipH="1">
            <a:off x="10327667" y="4062897"/>
            <a:ext cx="720000" cy="720000"/>
          </a:xfrm>
          <a:prstGeom prst="ellipse">
            <a:avLst/>
          </a:prstGeom>
          <a:noFill/>
          <a:ln w="38100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Bildobjekt 5">
            <a:extLst>
              <a:ext uri="{FF2B5EF4-FFF2-40B4-BE49-F238E27FC236}">
                <a16:creationId xmlns:a16="http://schemas.microsoft.com/office/drawing/2014/main" id="{5C172F71-0773-4E49-81B6-7B52383DAB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r="22172" b="39627"/>
          <a:stretch/>
        </p:blipFill>
        <p:spPr>
          <a:xfrm>
            <a:off x="9165110" y="3657600"/>
            <a:ext cx="1080000" cy="1080000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Bildobjekt 6">
            <a:extLst>
              <a:ext uri="{FF2B5EF4-FFF2-40B4-BE49-F238E27FC236}">
                <a16:creationId xmlns:a16="http://schemas.microsoft.com/office/drawing/2014/main" id="{13BEBBDD-2F52-5945-9261-85BF5EDAB6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72" y="5263245"/>
            <a:ext cx="907377" cy="1080000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Bildobjekt 8">
            <a:extLst>
              <a:ext uri="{FF2B5EF4-FFF2-40B4-BE49-F238E27FC236}">
                <a16:creationId xmlns:a16="http://schemas.microsoft.com/office/drawing/2014/main" id="{DC2761A5-7A0B-CE46-8C2F-F6F738DBC94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6" b="34720"/>
          <a:stretch/>
        </p:blipFill>
        <p:spPr>
          <a:xfrm flipH="1">
            <a:off x="4891144" y="5263665"/>
            <a:ext cx="1158479" cy="1080000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Bildobjekt 9">
            <a:extLst>
              <a:ext uri="{FF2B5EF4-FFF2-40B4-BE49-F238E27FC236}">
                <a16:creationId xmlns:a16="http://schemas.microsoft.com/office/drawing/2014/main" id="{A94D3995-7AA4-AF43-AB5D-49D891B0C32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-1479" r="24474" b="1479"/>
          <a:stretch/>
        </p:blipFill>
        <p:spPr>
          <a:xfrm flipH="1">
            <a:off x="4343400" y="3611667"/>
            <a:ext cx="1013234" cy="1080000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Bildobjekt 10">
            <a:extLst>
              <a:ext uri="{FF2B5EF4-FFF2-40B4-BE49-F238E27FC236}">
                <a16:creationId xmlns:a16="http://schemas.microsoft.com/office/drawing/2014/main" id="{79A7DCBA-E85A-3740-9EB9-FDA46495F4A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1" t="7928" r="44620" b="45489"/>
          <a:stretch/>
        </p:blipFill>
        <p:spPr>
          <a:xfrm flipH="1">
            <a:off x="6591181" y="4390576"/>
            <a:ext cx="975086" cy="1080000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5" name="Bildobjekt 1">
            <a:extLst>
              <a:ext uri="{FF2B5EF4-FFF2-40B4-BE49-F238E27FC236}">
                <a16:creationId xmlns:a16="http://schemas.microsoft.com/office/drawing/2014/main" id="{C7673173-C7FF-D049-BD60-C8C57EFE83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05" y="5121253"/>
            <a:ext cx="671443" cy="1416137"/>
          </a:xfrm>
          <a:prstGeom prst="rect">
            <a:avLst/>
          </a:prstGeom>
        </p:spPr>
      </p:pic>
      <p:pic>
        <p:nvPicPr>
          <p:cNvPr id="80" name="Bildobjekt 42">
            <a:extLst>
              <a:ext uri="{FF2B5EF4-FFF2-40B4-BE49-F238E27FC236}">
                <a16:creationId xmlns:a16="http://schemas.microsoft.com/office/drawing/2014/main" id="{8768BB07-6ABF-AD4F-9A18-EBEBB64B34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81" y="3531387"/>
            <a:ext cx="671443" cy="1416137"/>
          </a:xfrm>
          <a:prstGeom prst="rect">
            <a:avLst/>
          </a:prstGeom>
        </p:spPr>
      </p:pic>
      <p:pic>
        <p:nvPicPr>
          <p:cNvPr id="83" name="Bildobjekt 46">
            <a:extLst>
              <a:ext uri="{FF2B5EF4-FFF2-40B4-BE49-F238E27FC236}">
                <a16:creationId xmlns:a16="http://schemas.microsoft.com/office/drawing/2014/main" id="{43E30192-E79C-AF48-84A3-4AD47E1EB5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74" y="4332046"/>
            <a:ext cx="671443" cy="1416137"/>
          </a:xfrm>
          <a:prstGeom prst="rect">
            <a:avLst/>
          </a:prstGeom>
        </p:spPr>
      </p:pic>
      <p:pic>
        <p:nvPicPr>
          <p:cNvPr id="87" name="Bildobjekt 62">
            <a:extLst>
              <a:ext uri="{FF2B5EF4-FFF2-40B4-BE49-F238E27FC236}">
                <a16:creationId xmlns:a16="http://schemas.microsoft.com/office/drawing/2014/main" id="{D1E75736-370A-EF4A-9748-8544DB2011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27" y="3537641"/>
            <a:ext cx="671443" cy="1416137"/>
          </a:xfrm>
          <a:prstGeom prst="rect">
            <a:avLst/>
          </a:prstGeom>
        </p:spPr>
      </p:pic>
      <p:pic>
        <p:nvPicPr>
          <p:cNvPr id="88" name="Bildobjekt 66">
            <a:extLst>
              <a:ext uri="{FF2B5EF4-FFF2-40B4-BE49-F238E27FC236}">
                <a16:creationId xmlns:a16="http://schemas.microsoft.com/office/drawing/2014/main" id="{70853C9B-C227-2A49-8CC7-EC8599061C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28" y="5127642"/>
            <a:ext cx="671443" cy="141613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C7C6A7E-B4CB-244D-8416-58FAA526DA36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77" y="1244436"/>
            <a:ext cx="1440000" cy="1440000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833C2B2-9F62-2340-A4EE-E4871249DD7F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86" y="1249288"/>
            <a:ext cx="1440000" cy="1440000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9844E662-AD54-B840-8BE2-9BD2193B52F8}"/>
              </a:ext>
            </a:extLst>
          </p:cNvPr>
          <p:cNvSpPr txBox="1"/>
          <p:nvPr/>
        </p:nvSpPr>
        <p:spPr>
          <a:xfrm>
            <a:off x="293201" y="1202768"/>
            <a:ext cx="49851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accent1"/>
                </a:solidFill>
                <a:latin typeface="Raleway" panose="020B0003030101060003" pitchFamily="34" charset="0"/>
              </a:rPr>
              <a:t>Exempelgrupp</a:t>
            </a:r>
            <a:br>
              <a:rPr lang="sv-SE" sz="2800" b="1" dirty="0">
                <a:solidFill>
                  <a:schemeClr val="accent1"/>
                </a:solidFill>
                <a:latin typeface="Raleway" panose="020B0003030101060003" pitchFamily="34" charset="0"/>
              </a:rPr>
            </a:br>
            <a:r>
              <a:rPr lang="sv-SE" sz="2800" b="1" dirty="0">
                <a:solidFill>
                  <a:schemeClr val="accent1"/>
                </a:solidFill>
                <a:latin typeface="Raleway" panose="020B0003030101060003" pitchFamily="34" charset="0"/>
              </a:rPr>
              <a:t> med tre roller:</a:t>
            </a:r>
            <a:br>
              <a:rPr lang="sv-SE" sz="3600" b="1" dirty="0">
                <a:solidFill>
                  <a:schemeClr val="accent1"/>
                </a:solidFill>
                <a:latin typeface="Raleway" panose="020B0003030101060003" pitchFamily="34" charset="0"/>
              </a:rPr>
            </a:br>
            <a:br>
              <a:rPr lang="sv-SE" sz="1200" b="1" dirty="0">
                <a:solidFill>
                  <a:schemeClr val="accent1"/>
                </a:solidFill>
                <a:latin typeface="Raleway" panose="020B0003030101060003" pitchFamily="34" charset="0"/>
              </a:rPr>
            </a:br>
            <a:r>
              <a:rPr lang="sv-SE" b="1" dirty="0">
                <a:solidFill>
                  <a:schemeClr val="accent1"/>
                </a:solidFill>
                <a:latin typeface="Raleway" panose="020B0003030101060003" pitchFamily="34" charset="0"/>
              </a:rPr>
              <a:t>Här kan eleverna har slutna dialoger med sin(a) lärare och sin handledare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D506CCF-48E6-D549-88B2-92E4774E2F43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2799" y="2835898"/>
            <a:ext cx="1030896" cy="1033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5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A5A093E-01FA-C04E-855F-8150C8687843}"/>
              </a:ext>
            </a:extLst>
          </p:cNvPr>
          <p:cNvCxnSpPr>
            <a:cxnSpLocks/>
          </p:cNvCxnSpPr>
          <p:nvPr/>
        </p:nvCxnSpPr>
        <p:spPr bwMode="auto">
          <a:xfrm flipV="1">
            <a:off x="5979045" y="3205290"/>
            <a:ext cx="1096036" cy="18970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5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10208CC-9176-444E-99F1-C6B96F543853}"/>
              </a:ext>
            </a:extLst>
          </p:cNvPr>
          <p:cNvCxnSpPr>
            <a:cxnSpLocks/>
          </p:cNvCxnSpPr>
          <p:nvPr/>
        </p:nvCxnSpPr>
        <p:spPr bwMode="auto">
          <a:xfrm flipV="1">
            <a:off x="7654683" y="3395215"/>
            <a:ext cx="16747" cy="8332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5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2C424E8-FF29-8748-B5A0-233050CE017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63" y="3254726"/>
            <a:ext cx="722148" cy="18336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5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A288BF4-253F-684C-9EF2-0A8C72AD497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73952" y="2780360"/>
            <a:ext cx="664766" cy="6901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5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bject 5">
            <a:extLst>
              <a:ext uri="{FF2B5EF4-FFF2-40B4-BE49-F238E27FC236}">
                <a16:creationId xmlns:a16="http://schemas.microsoft.com/office/drawing/2014/main" id="{44373C25-E67F-B84E-B936-4B032DAE75EF}"/>
              </a:ext>
            </a:extLst>
          </p:cNvPr>
          <p:cNvSpPr txBox="1"/>
          <p:nvPr/>
        </p:nvSpPr>
        <p:spPr>
          <a:xfrm>
            <a:off x="6931016" y="2789950"/>
            <a:ext cx="1623323" cy="22826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Arial"/>
              </a:rPr>
              <a:t>Lärare</a:t>
            </a:r>
            <a:endParaRPr kumimoji="0" sz="1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Arial"/>
            </a:endParaRPr>
          </a:p>
        </p:txBody>
      </p:sp>
      <p:sp>
        <p:nvSpPr>
          <p:cNvPr id="110" name="object 5">
            <a:extLst>
              <a:ext uri="{FF2B5EF4-FFF2-40B4-BE49-F238E27FC236}">
                <a16:creationId xmlns:a16="http://schemas.microsoft.com/office/drawing/2014/main" id="{4252F1F6-A5A9-E042-BFF1-1E2FD79BD004}"/>
              </a:ext>
            </a:extLst>
          </p:cNvPr>
          <p:cNvSpPr txBox="1"/>
          <p:nvPr/>
        </p:nvSpPr>
        <p:spPr>
          <a:xfrm>
            <a:off x="9310041" y="4530571"/>
            <a:ext cx="548008" cy="22826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Arial"/>
              </a:rPr>
              <a:t>Elev</a:t>
            </a:r>
            <a:endParaRPr kumimoji="0" sz="1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Arial"/>
            </a:endParaRPr>
          </a:p>
        </p:txBody>
      </p:sp>
      <p:sp>
        <p:nvSpPr>
          <p:cNvPr id="115" name="object 5">
            <a:extLst>
              <a:ext uri="{FF2B5EF4-FFF2-40B4-BE49-F238E27FC236}">
                <a16:creationId xmlns:a16="http://schemas.microsoft.com/office/drawing/2014/main" id="{369133C5-FAE9-ED44-853C-77A7926973A3}"/>
              </a:ext>
            </a:extLst>
          </p:cNvPr>
          <p:cNvSpPr txBox="1"/>
          <p:nvPr/>
        </p:nvSpPr>
        <p:spPr>
          <a:xfrm>
            <a:off x="10612048" y="4719256"/>
            <a:ext cx="1282068" cy="22826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Arial"/>
              </a:rPr>
              <a:t>Handledare</a:t>
            </a:r>
            <a:endParaRPr kumimoji="0" sz="1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91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DA721E-8942-EA4F-902D-A9C4BF787BE8}"/>
              </a:ext>
            </a:extLst>
          </p:cNvPr>
          <p:cNvSpPr/>
          <p:nvPr/>
        </p:nvSpPr>
        <p:spPr>
          <a:xfrm>
            <a:off x="0" y="936019"/>
            <a:ext cx="12192000" cy="592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13416-525C-3E4E-86CF-9F3523C5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899" y="237139"/>
            <a:ext cx="4746580" cy="492443"/>
          </a:xfrm>
        </p:spPr>
        <p:txBody>
          <a:bodyPr/>
          <a:lstStyle/>
          <a:p>
            <a:pPr algn="l"/>
            <a:r>
              <a:rPr lang="sv-SE" sz="3200" dirty="0">
                <a:latin typeface="Raleway" panose="020B0003030101060003" pitchFamily="34" charset="0"/>
              </a:rPr>
              <a:t>Uppdrag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79DC65-45D9-214B-9D59-D688D1166195}"/>
              </a:ext>
            </a:extLst>
          </p:cNvPr>
          <p:cNvSpPr/>
          <p:nvPr/>
        </p:nvSpPr>
        <p:spPr>
          <a:xfrm>
            <a:off x="192942" y="82821"/>
            <a:ext cx="721458" cy="72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27A82-1920-0A49-B7AE-3A8301D64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9" y="196599"/>
            <a:ext cx="468124" cy="492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1BAFD-7322-A74C-A5F8-F9D0BACAC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4157"/>
            <a:ext cx="8610600" cy="6671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7A4267BB-4625-9F4E-8B87-F80889B66F5B}"/>
              </a:ext>
            </a:extLst>
          </p:cNvPr>
          <p:cNvSpPr txBox="1"/>
          <p:nvPr/>
        </p:nvSpPr>
        <p:spPr>
          <a:xfrm>
            <a:off x="375920" y="1623259"/>
            <a:ext cx="2519680" cy="2128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ts val="3335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08279" algn="l"/>
              </a:tabLst>
              <a:defRPr/>
            </a:pPr>
            <a:r>
              <a:rPr kumimoji="0" lang="sv-SE" sz="2800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Läraren ger uppdrag till eleverna i gruppen att rapportera på:</a:t>
            </a:r>
            <a:endParaRPr kumimoji="0" sz="2800" b="1" i="0" u="none" strike="noStrike" kern="0" cap="none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aleway" panose="020B00030301010600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17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DA721E-8942-EA4F-902D-A9C4BF787BE8}"/>
              </a:ext>
            </a:extLst>
          </p:cNvPr>
          <p:cNvSpPr/>
          <p:nvPr/>
        </p:nvSpPr>
        <p:spPr>
          <a:xfrm>
            <a:off x="0" y="936019"/>
            <a:ext cx="12192000" cy="592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13416-525C-3E4E-86CF-9F3523C5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899" y="237139"/>
            <a:ext cx="4746580" cy="492443"/>
          </a:xfrm>
        </p:spPr>
        <p:txBody>
          <a:bodyPr/>
          <a:lstStyle/>
          <a:p>
            <a:pPr algn="l"/>
            <a:r>
              <a:rPr lang="sv-SE" sz="3200" dirty="0">
                <a:latin typeface="Raleway" panose="020B0003030101060003" pitchFamily="34" charset="0"/>
              </a:rPr>
              <a:t>Loopar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79DC65-45D9-214B-9D59-D688D1166195}"/>
              </a:ext>
            </a:extLst>
          </p:cNvPr>
          <p:cNvSpPr/>
          <p:nvPr/>
        </p:nvSpPr>
        <p:spPr>
          <a:xfrm>
            <a:off x="192942" y="82821"/>
            <a:ext cx="721458" cy="72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27A82-1920-0A49-B7AE-3A8301D6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4" y="196599"/>
            <a:ext cx="365814" cy="492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C2074-55F3-A043-8220-D9DD888AE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7724">
            <a:off x="3790909" y="-1301097"/>
            <a:ext cx="7983018" cy="866279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43F116E0-EA83-914B-A1A4-B4C89484435F}"/>
              </a:ext>
            </a:extLst>
          </p:cNvPr>
          <p:cNvSpPr txBox="1"/>
          <p:nvPr/>
        </p:nvSpPr>
        <p:spPr>
          <a:xfrm>
            <a:off x="375920" y="1623259"/>
            <a:ext cx="3281680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08279" algn="l"/>
              </a:tabLst>
              <a:defRPr/>
            </a:pPr>
            <a:r>
              <a:rPr kumimoji="0" lang="sv-SE" sz="2800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En elev skickar en loop =</a:t>
            </a:r>
            <a:br>
              <a:rPr lang="sv-SE" sz="3200" b="1" kern="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</a:br>
            <a:endParaRPr kumimoji="0" lang="sv-SE" sz="1000" b="1" i="0" u="none" strike="noStrike" kern="0" cap="none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aleway" panose="020B0003030101060003" pitchFamily="34" charset="0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8279" algn="l"/>
              </a:tabLst>
              <a:defRPr/>
            </a:pPr>
            <a:r>
              <a:rPr kumimoji="0" b="1" i="0" u="none" strike="noStrike" kern="0" cap="none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Fritext</a:t>
            </a:r>
            <a:endParaRPr kumimoji="0" b="1" i="0" u="none" strike="noStrike" kern="0" cap="none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aleway" panose="020B0003030101060003" pitchFamily="34" charset="0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8279" algn="l"/>
              </a:tabLst>
              <a:defRPr/>
            </a:pPr>
            <a:r>
              <a:rPr kumimoji="0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Ev. </a:t>
            </a:r>
            <a:r>
              <a:rPr kumimoji="0" b="1" i="0" u="none" strike="noStrike" kern="0" cap="none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bifogad</a:t>
            </a:r>
            <a:r>
              <a:rPr kumimoji="0" lang="sv-SE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e </a:t>
            </a:r>
            <a:r>
              <a:rPr kumimoji="0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fil</a:t>
            </a:r>
            <a:r>
              <a:rPr kumimoji="0" lang="sv-SE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er</a:t>
            </a:r>
            <a:r>
              <a:rPr kumimoji="0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/</a:t>
            </a:r>
            <a:r>
              <a:rPr kumimoji="0" b="1" i="0" u="none" strike="noStrike" kern="0" cap="none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bild</a:t>
            </a:r>
            <a:r>
              <a:rPr kumimoji="0" lang="sv-SE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er</a:t>
            </a:r>
            <a:endParaRPr kumimoji="0" b="1" i="0" u="none" strike="noStrike" kern="0" cap="none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aleway" panose="020B0003030101060003" pitchFamily="34" charset="0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8279" algn="l"/>
              </a:tabLst>
              <a:defRPr/>
            </a:pPr>
            <a:r>
              <a:rPr kumimoji="0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Känsloikon</a:t>
            </a:r>
          </a:p>
          <a:p>
            <a:pPr marL="2984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8279" algn="l"/>
              </a:tabLst>
              <a:defRPr/>
            </a:pPr>
            <a:r>
              <a:rPr kumimoji="0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Tagg(ar)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D5924-29D2-1E4D-973F-8B96807709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3" b="16933"/>
          <a:stretch/>
        </p:blipFill>
        <p:spPr>
          <a:xfrm>
            <a:off x="5486400" y="-76200"/>
            <a:ext cx="40386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9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DA721E-8942-EA4F-902D-A9C4BF787BE8}"/>
              </a:ext>
            </a:extLst>
          </p:cNvPr>
          <p:cNvSpPr/>
          <p:nvPr/>
        </p:nvSpPr>
        <p:spPr>
          <a:xfrm>
            <a:off x="0" y="936019"/>
            <a:ext cx="12192000" cy="592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13416-525C-3E4E-86CF-9F3523C5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899" y="237139"/>
            <a:ext cx="4746580" cy="492443"/>
          </a:xfrm>
        </p:spPr>
        <p:txBody>
          <a:bodyPr/>
          <a:lstStyle/>
          <a:p>
            <a:pPr algn="l"/>
            <a:r>
              <a:rPr lang="sv-SE" sz="3200" dirty="0">
                <a:latin typeface="Raleway" panose="020B0003030101060003" pitchFamily="34" charset="0"/>
              </a:rPr>
              <a:t>Loopar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79DC65-45D9-214B-9D59-D688D1166195}"/>
              </a:ext>
            </a:extLst>
          </p:cNvPr>
          <p:cNvSpPr/>
          <p:nvPr/>
        </p:nvSpPr>
        <p:spPr>
          <a:xfrm>
            <a:off x="192942" y="82821"/>
            <a:ext cx="721458" cy="72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27A82-1920-0A49-B7AE-3A8301D6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4" y="196599"/>
            <a:ext cx="365814" cy="492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C2074-55F3-A043-8220-D9DD888AE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7724">
            <a:off x="3790909" y="-1301097"/>
            <a:ext cx="7983018" cy="866279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43F116E0-EA83-914B-A1A4-B4C89484435F}"/>
              </a:ext>
            </a:extLst>
          </p:cNvPr>
          <p:cNvSpPr txBox="1"/>
          <p:nvPr/>
        </p:nvSpPr>
        <p:spPr>
          <a:xfrm>
            <a:off x="370764" y="1605549"/>
            <a:ext cx="326164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08279" algn="l"/>
              </a:tabLst>
              <a:defRPr/>
            </a:pPr>
            <a:r>
              <a:rPr kumimoji="0" lang="sv-SE" sz="2400" b="1" i="0" u="none" strike="noStrike" kern="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</a:rPr>
              <a:t>Lärare, handledare och eleven kan kommentera i </a:t>
            </a:r>
            <a:r>
              <a:rPr lang="sv-SE" sz="2400" b="1" kern="0" dirty="0">
                <a:solidFill>
                  <a:schemeClr val="accent1"/>
                </a:solidFill>
                <a:latin typeface="Raleway" panose="020B0003030101060003" pitchFamily="34" charset="0"/>
                <a:cs typeface="Arial"/>
              </a:rPr>
              <a:t>tråden som är kopplad till loopen:</a:t>
            </a:r>
            <a:endParaRPr kumimoji="0" lang="sv-SE" sz="2400" b="1" i="0" u="none" strike="noStrike" kern="0" cap="none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aleway" panose="020B0003030101060003" pitchFamily="34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D5924-29D2-1E4D-973F-8B96807709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16719"/>
          <a:stretch/>
        </p:blipFill>
        <p:spPr>
          <a:xfrm>
            <a:off x="5486400" y="-36815"/>
            <a:ext cx="4038600" cy="6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5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DA721E-8942-EA4F-902D-A9C4BF787BE8}"/>
              </a:ext>
            </a:extLst>
          </p:cNvPr>
          <p:cNvSpPr/>
          <p:nvPr/>
        </p:nvSpPr>
        <p:spPr>
          <a:xfrm>
            <a:off x="0" y="936019"/>
            <a:ext cx="12192000" cy="592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13416-525C-3E4E-86CF-9F3523C5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899" y="237139"/>
            <a:ext cx="4746580" cy="492443"/>
          </a:xfrm>
        </p:spPr>
        <p:txBody>
          <a:bodyPr/>
          <a:lstStyle/>
          <a:p>
            <a:pPr algn="l"/>
            <a:r>
              <a:rPr lang="sv-SE" sz="3200" dirty="0">
                <a:latin typeface="Raleway" panose="020B0003030101060003" pitchFamily="34" charset="0"/>
              </a:rPr>
              <a:t>Sammanställningar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79DC65-45D9-214B-9D59-D688D1166195}"/>
              </a:ext>
            </a:extLst>
          </p:cNvPr>
          <p:cNvSpPr/>
          <p:nvPr/>
        </p:nvSpPr>
        <p:spPr>
          <a:xfrm>
            <a:off x="192942" y="82821"/>
            <a:ext cx="721458" cy="72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EEAFF-8260-5943-A3BF-46490443B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4" t="25784" r="24074" b="25784"/>
          <a:stretch/>
        </p:blipFill>
        <p:spPr>
          <a:xfrm>
            <a:off x="323282" y="237139"/>
            <a:ext cx="468653" cy="4364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E50EC7-C815-1945-8F0C-0F16AEB5C802}"/>
              </a:ext>
            </a:extLst>
          </p:cNvPr>
          <p:cNvSpPr txBox="1"/>
          <p:nvPr/>
        </p:nvSpPr>
        <p:spPr>
          <a:xfrm>
            <a:off x="1981200" y="1307907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accent1"/>
                </a:solidFill>
                <a:latin typeface="Raleway" panose="020B0003030101060003" pitchFamily="34" charset="0"/>
              </a:rPr>
              <a:t>Lärare kan löpande följa trender</a:t>
            </a:r>
            <a:br>
              <a:rPr lang="sv-SE" sz="3200" b="1" dirty="0">
                <a:solidFill>
                  <a:schemeClr val="accent1"/>
                </a:solidFill>
                <a:latin typeface="Raleway" panose="020B0003030101060003" pitchFamily="34" charset="0"/>
              </a:rPr>
            </a:br>
            <a:r>
              <a:rPr lang="sv-SE" sz="3200" b="1" dirty="0">
                <a:solidFill>
                  <a:schemeClr val="accent1"/>
                </a:solidFill>
                <a:latin typeface="Raleway" panose="020B0003030101060003" pitchFamily="34" charset="0"/>
              </a:rPr>
              <a:t> inom respektive grupp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C9FBA6-D800-9A4C-B770-E384D711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779152"/>
            <a:ext cx="3744161" cy="29214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B0C003-01A0-744C-9075-CC400E70F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30" y="2758725"/>
            <a:ext cx="2771604" cy="29358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0F302E-AA95-5945-B92B-A36BBA3B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t="63854" r="55757" b="8746"/>
          <a:stretch/>
        </p:blipFill>
        <p:spPr>
          <a:xfrm>
            <a:off x="7588703" y="2779152"/>
            <a:ext cx="4005520" cy="29358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97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DA721E-8942-EA4F-902D-A9C4BF787BE8}"/>
              </a:ext>
            </a:extLst>
          </p:cNvPr>
          <p:cNvSpPr/>
          <p:nvPr/>
        </p:nvSpPr>
        <p:spPr>
          <a:xfrm>
            <a:off x="0" y="936019"/>
            <a:ext cx="12192000" cy="592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13416-525C-3E4E-86CF-9F3523C5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899" y="237139"/>
            <a:ext cx="4746580" cy="492443"/>
          </a:xfrm>
        </p:spPr>
        <p:txBody>
          <a:bodyPr/>
          <a:lstStyle/>
          <a:p>
            <a:pPr algn="l"/>
            <a:r>
              <a:rPr lang="sv-SE" sz="3200" dirty="0">
                <a:latin typeface="Raleway" panose="020B0003030101060003" pitchFamily="34" charset="0"/>
              </a:rPr>
              <a:t>Sammanställningar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79DC65-45D9-214B-9D59-D688D1166195}"/>
              </a:ext>
            </a:extLst>
          </p:cNvPr>
          <p:cNvSpPr/>
          <p:nvPr/>
        </p:nvSpPr>
        <p:spPr>
          <a:xfrm>
            <a:off x="192942" y="82821"/>
            <a:ext cx="721458" cy="72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EEAFF-8260-5943-A3BF-46490443B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4" t="25784" r="24074" b="25784"/>
          <a:stretch/>
        </p:blipFill>
        <p:spPr>
          <a:xfrm>
            <a:off x="323282" y="237139"/>
            <a:ext cx="468653" cy="4364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08F8E9-A463-8047-ACB4-200D3B1B5F1B}"/>
              </a:ext>
            </a:extLst>
          </p:cNvPr>
          <p:cNvSpPr txBox="1"/>
          <p:nvPr/>
        </p:nvSpPr>
        <p:spPr>
          <a:xfrm>
            <a:off x="744606" y="1191377"/>
            <a:ext cx="1070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accent1"/>
                </a:solidFill>
                <a:latin typeface="Raleway" panose="020B0003030101060003" pitchFamily="34" charset="0"/>
              </a:rPr>
              <a:t>…få en snabb överblick på gruppens utveckling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64F179-537B-8247-B54A-DA435489A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1" y="2209800"/>
            <a:ext cx="11075078" cy="3923741"/>
          </a:xfrm>
          <a:prstGeom prst="rect">
            <a:avLst/>
          </a:prstGeom>
          <a:ln w="127000">
            <a:solidFill>
              <a:srgbClr val="6AABB3"/>
            </a:solidFill>
          </a:ln>
        </p:spPr>
      </p:pic>
    </p:spTree>
    <p:extLst>
      <p:ext uri="{BB962C8B-B14F-4D97-AF65-F5344CB8AC3E}">
        <p14:creationId xmlns:p14="http://schemas.microsoft.com/office/powerpoint/2010/main" val="64809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DA721E-8942-EA4F-902D-A9C4BF787BE8}"/>
              </a:ext>
            </a:extLst>
          </p:cNvPr>
          <p:cNvSpPr/>
          <p:nvPr/>
        </p:nvSpPr>
        <p:spPr>
          <a:xfrm>
            <a:off x="0" y="936019"/>
            <a:ext cx="12192000" cy="592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13416-525C-3E4E-86CF-9F3523C5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899" y="237139"/>
            <a:ext cx="4746580" cy="492443"/>
          </a:xfrm>
        </p:spPr>
        <p:txBody>
          <a:bodyPr/>
          <a:lstStyle/>
          <a:p>
            <a:pPr algn="l"/>
            <a:r>
              <a:rPr lang="sv-SE" sz="3200" dirty="0">
                <a:latin typeface="Raleway" panose="020B0003030101060003" pitchFamily="34" charset="0"/>
              </a:rPr>
              <a:t>Sammanställningar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79DC65-45D9-214B-9D59-D688D1166195}"/>
              </a:ext>
            </a:extLst>
          </p:cNvPr>
          <p:cNvSpPr/>
          <p:nvPr/>
        </p:nvSpPr>
        <p:spPr>
          <a:xfrm>
            <a:off x="192942" y="82821"/>
            <a:ext cx="721458" cy="72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EEAFF-8260-5943-A3BF-46490443B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4" t="25784" r="24074" b="25784"/>
          <a:stretch/>
        </p:blipFill>
        <p:spPr>
          <a:xfrm>
            <a:off x="323282" y="237139"/>
            <a:ext cx="468653" cy="436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0D881C-D5F7-C74B-B011-530832C93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038359"/>
            <a:ext cx="9525000" cy="4736994"/>
          </a:xfrm>
          <a:prstGeom prst="rect">
            <a:avLst/>
          </a:prstGeom>
          <a:ln w="127000">
            <a:solidFill>
              <a:srgbClr val="8BBFBF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A6FDC0-C584-6E4F-96D9-AF17F39B6D3A}"/>
              </a:ext>
            </a:extLst>
          </p:cNvPr>
          <p:cNvSpPr txBox="1"/>
          <p:nvPr/>
        </p:nvSpPr>
        <p:spPr>
          <a:xfrm>
            <a:off x="744606" y="1191377"/>
            <a:ext cx="1070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accent1"/>
                </a:solidFill>
                <a:latin typeface="Raleway" panose="020B0003030101060003" pitchFamily="34" charset="0"/>
              </a:rPr>
              <a:t>… och zooma in på en elevs rapporter om ett uppdrag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18A467B4-7CE3-3441-B22A-0CA3F353BB5E}"/>
              </a:ext>
            </a:extLst>
          </p:cNvPr>
          <p:cNvSpPr/>
          <p:nvPr/>
        </p:nvSpPr>
        <p:spPr>
          <a:xfrm rot="2176606">
            <a:off x="4379895" y="2333193"/>
            <a:ext cx="609600" cy="838200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53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F9DC6BC71FAB439B09C4FDCBA28C08" ma:contentTypeVersion="8" ma:contentTypeDescription="Skapa ett nytt dokument." ma:contentTypeScope="" ma:versionID="25c54b363d8c782e4279eb83b0d7f823">
  <xsd:schema xmlns:xsd="http://www.w3.org/2001/XMLSchema" xmlns:xs="http://www.w3.org/2001/XMLSchema" xmlns:p="http://schemas.microsoft.com/office/2006/metadata/properties" xmlns:ns2="9ab7152b-98bb-4984-8b16-849b014c954a" xmlns:ns3="425be15b-d86a-4c63-a1be-87e25981e3fc" targetNamespace="http://schemas.microsoft.com/office/2006/metadata/properties" ma:root="true" ma:fieldsID="5f86d4d9008b5c43934d7752bf99d80e" ns2:_="" ns3:_="">
    <xsd:import namespace="9ab7152b-98bb-4984-8b16-849b014c954a"/>
    <xsd:import namespace="425be15b-d86a-4c63-a1be-87e25981e3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7152b-98bb-4984-8b16-849b014c95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be15b-d86a-4c63-a1be-87e25981e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2FD271-C553-4B17-BDBB-2017245E54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b7152b-98bb-4984-8b16-849b014c954a"/>
    <ds:schemaRef ds:uri="425be15b-d86a-4c63-a1be-87e25981e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0C9CF7-E154-4ABC-97BB-59FFEE85B51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A97557-C740-42EE-B7DC-A820253135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9684</TotalTime>
  <Words>499</Words>
  <Application>Microsoft Office PowerPoint</Application>
  <PresentationFormat>Widescreen</PresentationFormat>
  <Paragraphs>54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Raleway</vt:lpstr>
      <vt:lpstr>Symbol</vt:lpstr>
      <vt:lpstr>Office Theme</vt:lpstr>
      <vt:lpstr>Välkommen till LoopMe  – ditt center för att leda lärprocesser  på ett kraftfullt, tidseffektivt och systematiskt sätt</vt:lpstr>
      <vt:lpstr>PowerPoint Presentation</vt:lpstr>
      <vt:lpstr>Grupper</vt:lpstr>
      <vt:lpstr>Uppdrag</vt:lpstr>
      <vt:lpstr>Loopar</vt:lpstr>
      <vt:lpstr>Loopar</vt:lpstr>
      <vt:lpstr>Sammanställningar</vt:lpstr>
      <vt:lpstr>Sammanställningar</vt:lpstr>
      <vt:lpstr>Sammanställningar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Umeå_ Grunderna i LoopMe</dc:title>
  <cp:lastModifiedBy>Carina Lundström</cp:lastModifiedBy>
  <cp:revision>74</cp:revision>
  <dcterms:created xsi:type="dcterms:W3CDTF">2018-10-18T06:53:34Z</dcterms:created>
  <dcterms:modified xsi:type="dcterms:W3CDTF">2019-08-21T08:00:00Z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2018-09-10T00:00:00Z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2018-10-18T00:00:00Z</vt:filetime>
  </property>
  <property fmtid="{D5CDD505-2E9C-101B-9397-08002B2CF9AE}" pid="5" name="ContentTypeId">
    <vt:lpwstr>0x01010018F9DC6BC71FAB439B09C4FDCBA28C08</vt:lpwstr>
  </property>
</Properties>
</file>